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5">
  <p:sldMasterIdLst>
    <p:sldMasterId id="2147483672" r:id="rId1"/>
    <p:sldMasterId id="2147483696" r:id="rId2"/>
    <p:sldMasterId id="2147483708" r:id="rId3"/>
    <p:sldMasterId id="2147483684" r:id="rId4"/>
  </p:sldMasterIdLst>
  <p:notesMasterIdLst>
    <p:notesMasterId r:id="rId39"/>
  </p:notesMasterIdLst>
  <p:sldIdLst>
    <p:sldId id="988" r:id="rId5"/>
    <p:sldId id="964" r:id="rId6"/>
    <p:sldId id="965" r:id="rId7"/>
    <p:sldId id="969" r:id="rId8"/>
    <p:sldId id="970" r:id="rId9"/>
    <p:sldId id="971" r:id="rId10"/>
    <p:sldId id="972" r:id="rId11"/>
    <p:sldId id="973" r:id="rId12"/>
    <p:sldId id="974" r:id="rId13"/>
    <p:sldId id="966" r:id="rId14"/>
    <p:sldId id="977" r:id="rId15"/>
    <p:sldId id="975" r:id="rId16"/>
    <p:sldId id="976" r:id="rId17"/>
    <p:sldId id="967" r:id="rId18"/>
    <p:sldId id="981" r:id="rId19"/>
    <p:sldId id="982" r:id="rId20"/>
    <p:sldId id="983" r:id="rId21"/>
    <p:sldId id="985" r:id="rId22"/>
    <p:sldId id="986" r:id="rId23"/>
    <p:sldId id="987" r:id="rId24"/>
    <p:sldId id="882" r:id="rId25"/>
    <p:sldId id="895" r:id="rId26"/>
    <p:sldId id="896" r:id="rId27"/>
    <p:sldId id="897" r:id="rId28"/>
    <p:sldId id="898" r:id="rId29"/>
    <p:sldId id="951" r:id="rId30"/>
    <p:sldId id="938" r:id="rId31"/>
    <p:sldId id="958" r:id="rId32"/>
    <p:sldId id="959" r:id="rId33"/>
    <p:sldId id="960" r:id="rId34"/>
    <p:sldId id="961" r:id="rId35"/>
    <p:sldId id="962" r:id="rId36"/>
    <p:sldId id="963" r:id="rId37"/>
    <p:sldId id="928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033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AF6889-8862-40D9-9B35-F563BFA3B869}" v="2" dt="2025-06-26T12:34:26.9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495" autoAdjust="0"/>
    <p:restoredTop sz="95407" autoAdjust="0"/>
  </p:normalViewPr>
  <p:slideViewPr>
    <p:cSldViewPr>
      <p:cViewPr varScale="1">
        <p:scale>
          <a:sx n="66" d="100"/>
          <a:sy n="66" d="100"/>
        </p:scale>
        <p:origin x="228" y="66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wine Okothi" userId="ac4023dc-2bd9-4004-89b0-783a38fe77a8" providerId="ADAL" clId="{A2AF6889-8862-40D9-9B35-F563BFA3B869}"/>
    <pc:docChg chg="custSel addSld modSld">
      <pc:chgData name="Edwine Okothi" userId="ac4023dc-2bd9-4004-89b0-783a38fe77a8" providerId="ADAL" clId="{A2AF6889-8862-40D9-9B35-F563BFA3B869}" dt="2025-06-26T12:45:10.165" v="325" actId="20577"/>
      <pc:docMkLst>
        <pc:docMk/>
      </pc:docMkLst>
      <pc:sldChg chg="modSp mod">
        <pc:chgData name="Edwine Okothi" userId="ac4023dc-2bd9-4004-89b0-783a38fe77a8" providerId="ADAL" clId="{A2AF6889-8862-40D9-9B35-F563BFA3B869}" dt="2025-06-26T12:34:24.109" v="25" actId="21"/>
        <pc:sldMkLst>
          <pc:docMk/>
          <pc:sldMk cId="136147308" sldId="955"/>
        </pc:sldMkLst>
        <pc:spChg chg="mod">
          <ac:chgData name="Edwine Okothi" userId="ac4023dc-2bd9-4004-89b0-783a38fe77a8" providerId="ADAL" clId="{A2AF6889-8862-40D9-9B35-F563BFA3B869}" dt="2025-06-26T12:34:24.109" v="25" actId="21"/>
          <ac:spMkLst>
            <pc:docMk/>
            <pc:sldMk cId="136147308" sldId="955"/>
            <ac:spMk id="5" creationId="{00000000-0000-0000-0000-000000000000}"/>
          </ac:spMkLst>
        </pc:spChg>
      </pc:sldChg>
      <pc:sldChg chg="modSp new mod">
        <pc:chgData name="Edwine Okothi" userId="ac4023dc-2bd9-4004-89b0-783a38fe77a8" providerId="ADAL" clId="{A2AF6889-8862-40D9-9B35-F563BFA3B869}" dt="2025-06-26T12:34:26.975" v="27" actId="27636"/>
        <pc:sldMkLst>
          <pc:docMk/>
          <pc:sldMk cId="3919705100" sldId="964"/>
        </pc:sldMkLst>
        <pc:spChg chg="mod">
          <ac:chgData name="Edwine Okothi" userId="ac4023dc-2bd9-4004-89b0-783a38fe77a8" providerId="ADAL" clId="{A2AF6889-8862-40D9-9B35-F563BFA3B869}" dt="2025-06-26T12:34:18.030" v="24" actId="20577"/>
          <ac:spMkLst>
            <pc:docMk/>
            <pc:sldMk cId="3919705100" sldId="964"/>
            <ac:spMk id="2" creationId="{D01ED7E3-DCF9-E3FE-B151-846829F952F1}"/>
          </ac:spMkLst>
        </pc:spChg>
        <pc:spChg chg="mod">
          <ac:chgData name="Edwine Okothi" userId="ac4023dc-2bd9-4004-89b0-783a38fe77a8" providerId="ADAL" clId="{A2AF6889-8862-40D9-9B35-F563BFA3B869}" dt="2025-06-26T12:34:26.975" v="27" actId="27636"/>
          <ac:spMkLst>
            <pc:docMk/>
            <pc:sldMk cId="3919705100" sldId="964"/>
            <ac:spMk id="3" creationId="{23F64CF6-14B7-F19F-67BB-6DFAF558284B}"/>
          </ac:spMkLst>
        </pc:spChg>
      </pc:sldChg>
      <pc:sldChg chg="modSp new mod">
        <pc:chgData name="Edwine Okothi" userId="ac4023dc-2bd9-4004-89b0-783a38fe77a8" providerId="ADAL" clId="{A2AF6889-8862-40D9-9B35-F563BFA3B869}" dt="2025-06-26T12:45:10.165" v="325" actId="20577"/>
        <pc:sldMkLst>
          <pc:docMk/>
          <pc:sldMk cId="2299973246" sldId="965"/>
        </pc:sldMkLst>
        <pc:spChg chg="mod">
          <ac:chgData name="Edwine Okothi" userId="ac4023dc-2bd9-4004-89b0-783a38fe77a8" providerId="ADAL" clId="{A2AF6889-8862-40D9-9B35-F563BFA3B869}" dt="2025-06-26T12:34:38.983" v="38" actId="20577"/>
          <ac:spMkLst>
            <pc:docMk/>
            <pc:sldMk cId="2299973246" sldId="965"/>
            <ac:spMk id="2" creationId="{5E3EF16F-77B4-75D7-9FB5-52E04EE52220}"/>
          </ac:spMkLst>
        </pc:spChg>
        <pc:spChg chg="mod">
          <ac:chgData name="Edwine Okothi" userId="ac4023dc-2bd9-4004-89b0-783a38fe77a8" providerId="ADAL" clId="{A2AF6889-8862-40D9-9B35-F563BFA3B869}" dt="2025-06-26T12:45:10.165" v="325" actId="20577"/>
          <ac:spMkLst>
            <pc:docMk/>
            <pc:sldMk cId="2299973246" sldId="965"/>
            <ac:spMk id="3" creationId="{D8487195-8194-706C-53DD-5D29FA3940BE}"/>
          </ac:spMkLst>
        </pc:spChg>
      </pc:sldChg>
      <pc:sldChg chg="modSp new mod">
        <pc:chgData name="Edwine Okothi" userId="ac4023dc-2bd9-4004-89b0-783a38fe77a8" providerId="ADAL" clId="{A2AF6889-8862-40D9-9B35-F563BFA3B869}" dt="2025-06-26T12:37:16.451" v="166" actId="20577"/>
        <pc:sldMkLst>
          <pc:docMk/>
          <pc:sldMk cId="365259352" sldId="966"/>
        </pc:sldMkLst>
        <pc:spChg chg="mod">
          <ac:chgData name="Edwine Okothi" userId="ac4023dc-2bd9-4004-89b0-783a38fe77a8" providerId="ADAL" clId="{A2AF6889-8862-40D9-9B35-F563BFA3B869}" dt="2025-06-26T12:36:33.152" v="100" actId="20577"/>
          <ac:spMkLst>
            <pc:docMk/>
            <pc:sldMk cId="365259352" sldId="966"/>
            <ac:spMk id="2" creationId="{0F967CD6-FCB7-1047-B95A-BECC15A74A9A}"/>
          </ac:spMkLst>
        </pc:spChg>
        <pc:spChg chg="mod">
          <ac:chgData name="Edwine Okothi" userId="ac4023dc-2bd9-4004-89b0-783a38fe77a8" providerId="ADAL" clId="{A2AF6889-8862-40D9-9B35-F563BFA3B869}" dt="2025-06-26T12:37:16.451" v="166" actId="20577"/>
          <ac:spMkLst>
            <pc:docMk/>
            <pc:sldMk cId="365259352" sldId="966"/>
            <ac:spMk id="3" creationId="{CDD9BB58-6E46-3F55-AA25-6DD12717E3B7}"/>
          </ac:spMkLst>
        </pc:spChg>
      </pc:sldChg>
      <pc:sldChg chg="modSp new mod">
        <pc:chgData name="Edwine Okothi" userId="ac4023dc-2bd9-4004-89b0-783a38fe77a8" providerId="ADAL" clId="{A2AF6889-8862-40D9-9B35-F563BFA3B869}" dt="2025-06-26T12:42:42.586" v="241" actId="6549"/>
        <pc:sldMkLst>
          <pc:docMk/>
          <pc:sldMk cId="2472035420" sldId="967"/>
        </pc:sldMkLst>
        <pc:spChg chg="mod">
          <ac:chgData name="Edwine Okothi" userId="ac4023dc-2bd9-4004-89b0-783a38fe77a8" providerId="ADAL" clId="{A2AF6889-8862-40D9-9B35-F563BFA3B869}" dt="2025-06-26T12:40:11.116" v="188" actId="20577"/>
          <ac:spMkLst>
            <pc:docMk/>
            <pc:sldMk cId="2472035420" sldId="967"/>
            <ac:spMk id="2" creationId="{592626C3-40F4-0A72-9AEA-672C1AC10DB1}"/>
          </ac:spMkLst>
        </pc:spChg>
        <pc:spChg chg="mod">
          <ac:chgData name="Edwine Okothi" userId="ac4023dc-2bd9-4004-89b0-783a38fe77a8" providerId="ADAL" clId="{A2AF6889-8862-40D9-9B35-F563BFA3B869}" dt="2025-06-26T12:42:42.586" v="241" actId="6549"/>
          <ac:spMkLst>
            <pc:docMk/>
            <pc:sldMk cId="2472035420" sldId="967"/>
            <ac:spMk id="3" creationId="{93CA9CD6-DFEB-C41B-C6C8-4A34F360AE79}"/>
          </ac:spMkLst>
        </pc:spChg>
      </pc:sldChg>
      <pc:sldChg chg="modSp new mod">
        <pc:chgData name="Edwine Okothi" userId="ac4023dc-2bd9-4004-89b0-783a38fe77a8" providerId="ADAL" clId="{A2AF6889-8862-40D9-9B35-F563BFA3B869}" dt="2025-06-26T12:43:35.093" v="293" actId="20577"/>
        <pc:sldMkLst>
          <pc:docMk/>
          <pc:sldMk cId="2607557253" sldId="968"/>
        </pc:sldMkLst>
        <pc:spChg chg="mod">
          <ac:chgData name="Edwine Okothi" userId="ac4023dc-2bd9-4004-89b0-783a38fe77a8" providerId="ADAL" clId="{A2AF6889-8862-40D9-9B35-F563BFA3B869}" dt="2025-06-26T12:43:10.563" v="251" actId="20577"/>
          <ac:spMkLst>
            <pc:docMk/>
            <pc:sldMk cId="2607557253" sldId="968"/>
            <ac:spMk id="2" creationId="{0F213DF0-E4D9-5ECE-17C9-D58E33AFA1FF}"/>
          </ac:spMkLst>
        </pc:spChg>
        <pc:spChg chg="mod">
          <ac:chgData name="Edwine Okothi" userId="ac4023dc-2bd9-4004-89b0-783a38fe77a8" providerId="ADAL" clId="{A2AF6889-8862-40D9-9B35-F563BFA3B869}" dt="2025-06-26T12:43:35.093" v="293" actId="20577"/>
          <ac:spMkLst>
            <pc:docMk/>
            <pc:sldMk cId="2607557253" sldId="968"/>
            <ac:spMk id="3" creationId="{D941467D-589B-0860-22AF-D6B481F99A1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2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6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7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8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9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60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61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62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63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64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65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66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67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68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69" name="Text Box 20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0" name="Text Box 21"/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1" name="Text Box 2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Rectangle 23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006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/>
          </a:p>
        </p:txBody>
      </p:sp>
      <p:sp>
        <p:nvSpPr>
          <p:cNvPr id="2073" name="Text Box 24"/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" name="Text Box 25"/>
          <p:cNvSpPr txBox="1">
            <a:spLocks noChangeArrowheads="1"/>
          </p:cNvSpPr>
          <p:nvPr/>
        </p:nvSpPr>
        <p:spPr bwMode="auto">
          <a:xfrm>
            <a:off x="3886200" y="8877300"/>
            <a:ext cx="29718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9pPr>
          </a:lstStyle>
          <a:p>
            <a:pPr algn="r" eaLnBrk="1" hangingPunct="1">
              <a:lnSpc>
                <a:spcPct val="95000"/>
              </a:lnSpc>
              <a:buSzPct val="100000"/>
              <a:defRPr/>
            </a:pPr>
            <a:fld id="{61ECE671-283D-4DA8-9E2F-89947DF29C82}" type="slidenum">
              <a:rPr lang="en-US" altLang="en-US" sz="1200" smtClean="0">
                <a:solidFill>
                  <a:srgbClr val="000000"/>
                </a:solidFill>
              </a:rPr>
              <a:pPr algn="r" eaLnBrk="1" hangingPunct="1">
                <a:lnSpc>
                  <a:spcPct val="95000"/>
                </a:lnSpc>
                <a:buSzPct val="100000"/>
                <a:defRPr/>
              </a:pPr>
              <a:t>‹#›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075" name="Rectangle 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67425" cy="341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</p:spTree>
    <p:extLst>
      <p:ext uri="{BB962C8B-B14F-4D97-AF65-F5344CB8AC3E}">
        <p14:creationId xmlns:p14="http://schemas.microsoft.com/office/powerpoint/2010/main" val="11635792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752990-7E1F-B34F-BE83-178192187EA3}" type="slidenum">
              <a:rPr lang="en-US" altLang="en-US" sz="1200">
                <a:latin typeface="Times New Roman" charset="0"/>
              </a:rPr>
              <a:pPr eaLnBrk="1" hangingPunct="1"/>
              <a:t>1</a:t>
            </a:fld>
            <a:endParaRPr lang="en-US" altLang="en-US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150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752990-7E1F-B34F-BE83-178192187EA3}" type="slidenum">
              <a:rPr lang="en-US" altLang="en-US" sz="1200">
                <a:latin typeface="Times New Roman" charset="0"/>
              </a:rPr>
              <a:pPr eaLnBrk="1" hangingPunct="1"/>
              <a:t>28</a:t>
            </a:fld>
            <a:endParaRPr lang="en-US" altLang="en-US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915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752990-7E1F-B34F-BE83-178192187EA3}" type="slidenum">
              <a:rPr lang="en-US" altLang="en-US" sz="1200">
                <a:latin typeface="Times New Roman" charset="0"/>
              </a:rPr>
              <a:pPr eaLnBrk="1" hangingPunct="1"/>
              <a:t>29</a:t>
            </a:fld>
            <a:endParaRPr lang="en-US" altLang="en-US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433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sz="1200" b="0" i="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752990-7E1F-B34F-BE83-178192187EA3}" type="slidenum">
              <a:rPr lang="en-US" altLang="en-US" sz="1200">
                <a:latin typeface="Times New Roman" charset="0"/>
              </a:rPr>
              <a:pPr eaLnBrk="1" hangingPunct="1"/>
              <a:t>30</a:t>
            </a:fld>
            <a:endParaRPr lang="en-US" altLang="en-US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41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sz="1200" b="0" i="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752990-7E1F-B34F-BE83-178192187EA3}" type="slidenum">
              <a:rPr lang="en-US" altLang="en-US" sz="1200">
                <a:latin typeface="Times New Roman" charset="0"/>
              </a:rPr>
              <a:pPr eaLnBrk="1" hangingPunct="1"/>
              <a:t>31</a:t>
            </a:fld>
            <a:endParaRPr lang="en-US" altLang="en-US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230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752990-7E1F-B34F-BE83-178192187EA3}" type="slidenum">
              <a:rPr lang="en-US" altLang="en-US" sz="1200">
                <a:latin typeface="Times New Roman" charset="0"/>
              </a:rPr>
              <a:pPr eaLnBrk="1" hangingPunct="1"/>
              <a:t>32</a:t>
            </a:fld>
            <a:endParaRPr lang="en-US" altLang="en-US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242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752990-7E1F-B34F-BE83-178192187EA3}" type="slidenum">
              <a:rPr lang="en-US" altLang="en-US" sz="1200">
                <a:latin typeface="Times New Roman" charset="0"/>
              </a:rPr>
              <a:pPr eaLnBrk="1" hangingPunct="1"/>
              <a:t>33</a:t>
            </a:fld>
            <a:endParaRPr lang="en-US" altLang="en-US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525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752990-7E1F-B34F-BE83-178192187EA3}" type="slidenum">
              <a:rPr lang="en-US" altLang="en-US" sz="1200">
                <a:latin typeface="Times New Roman" charset="0"/>
              </a:rPr>
              <a:pPr eaLnBrk="1" hangingPunct="1"/>
              <a:t>34</a:t>
            </a:fld>
            <a:endParaRPr lang="en-US" altLang="en-US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009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752990-7E1F-B34F-BE83-178192187EA3}" type="slidenum">
              <a:rPr lang="en-US" altLang="en-US" sz="1200">
                <a:latin typeface="Times New Roman" charset="0"/>
              </a:rPr>
              <a:pPr eaLnBrk="1" hangingPunct="1"/>
              <a:t>11</a:t>
            </a:fld>
            <a:endParaRPr lang="en-US" altLang="en-US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056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752990-7E1F-B34F-BE83-178192187EA3}" type="slidenum">
              <a:rPr lang="en-US" altLang="en-US" sz="1200">
                <a:latin typeface="Times New Roman" charset="0"/>
              </a:rPr>
              <a:pPr eaLnBrk="1" hangingPunct="1"/>
              <a:t>21</a:t>
            </a:fld>
            <a:endParaRPr lang="en-US" altLang="en-US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872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752990-7E1F-B34F-BE83-178192187EA3}" type="slidenum">
              <a:rPr lang="en-US" altLang="en-US" sz="1200">
                <a:latin typeface="Times New Roman" charset="0"/>
              </a:rPr>
              <a:pPr eaLnBrk="1" hangingPunct="1"/>
              <a:t>22</a:t>
            </a:fld>
            <a:endParaRPr lang="en-US" altLang="en-US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57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752990-7E1F-B34F-BE83-178192187EA3}" type="slidenum">
              <a:rPr lang="en-US" altLang="en-US" sz="1200">
                <a:latin typeface="Times New Roman" charset="0"/>
              </a:rPr>
              <a:pPr eaLnBrk="1" hangingPunct="1"/>
              <a:t>23</a:t>
            </a:fld>
            <a:endParaRPr lang="en-US" altLang="en-US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31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752990-7E1F-B34F-BE83-178192187EA3}" type="slidenum">
              <a:rPr lang="en-US" altLang="en-US" sz="1200">
                <a:latin typeface="Times New Roman" charset="0"/>
              </a:rPr>
              <a:pPr eaLnBrk="1" hangingPunct="1"/>
              <a:t>24</a:t>
            </a:fld>
            <a:endParaRPr lang="en-US" altLang="en-US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180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752990-7E1F-B34F-BE83-178192187EA3}" type="slidenum">
              <a:rPr lang="en-US" altLang="en-US" sz="1200">
                <a:latin typeface="Times New Roman" charset="0"/>
              </a:rPr>
              <a:pPr eaLnBrk="1" hangingPunct="1"/>
              <a:t>25</a:t>
            </a:fld>
            <a:endParaRPr lang="en-US" altLang="en-US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889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752990-7E1F-B34F-BE83-178192187EA3}" type="slidenum">
              <a:rPr lang="en-US" altLang="en-US" sz="1200">
                <a:latin typeface="Times New Roman" charset="0"/>
              </a:rPr>
              <a:pPr eaLnBrk="1" hangingPunct="1"/>
              <a:t>26</a:t>
            </a:fld>
            <a:endParaRPr lang="en-US" altLang="en-US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856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752990-7E1F-B34F-BE83-178192187EA3}" type="slidenum">
              <a:rPr lang="en-US" altLang="en-US" sz="1200">
                <a:latin typeface="Times New Roman" charset="0"/>
              </a:rPr>
              <a:pPr eaLnBrk="1" hangingPunct="1"/>
              <a:t>27</a:t>
            </a:fld>
            <a:endParaRPr lang="en-US" altLang="en-US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75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591B-DFED-48E9-95BE-03A4FFB866D4}" type="datetime1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5F24-BBF9-443F-BB01-818B5480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85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7B22-5EA8-4E06-8006-C320D8DE7B80}" type="datetime1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5F24-BBF9-443F-BB01-818B5480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61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442F3-8F0E-4585-805A-D60AC8FD3484}" type="datetime1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5F24-BBF9-443F-BB01-818B5480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87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5C6EF-0DBE-4C61-99FB-1CAC9283181A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B4562-D4C2-4E06-BDE9-E5D2F5150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775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5C6EF-0DBE-4C61-99FB-1CAC9283181A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B4562-D4C2-4E06-BDE9-E5D2F5150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29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5C6EF-0DBE-4C61-99FB-1CAC9283181A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B4562-D4C2-4E06-BDE9-E5D2F5150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70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5C6EF-0DBE-4C61-99FB-1CAC9283181A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B4562-D4C2-4E06-BDE9-E5D2F5150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24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5C6EF-0DBE-4C61-99FB-1CAC9283181A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B4562-D4C2-4E06-BDE9-E5D2F5150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15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5C6EF-0DBE-4C61-99FB-1CAC9283181A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B4562-D4C2-4E06-BDE9-E5D2F5150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33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5C6EF-0DBE-4C61-99FB-1CAC9283181A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B4562-D4C2-4E06-BDE9-E5D2F5150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973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5C6EF-0DBE-4C61-99FB-1CAC9283181A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B4562-D4C2-4E06-BDE9-E5D2F5150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19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0A36F-1C58-4792-B2BC-D09B835D9305}" type="datetime1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5F24-BBF9-443F-BB01-818B5480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46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5C6EF-0DBE-4C61-99FB-1CAC9283181A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B4562-D4C2-4E06-BDE9-E5D2F5150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654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5C6EF-0DBE-4C61-99FB-1CAC9283181A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B4562-D4C2-4E06-BDE9-E5D2F5150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811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5C6EF-0DBE-4C61-99FB-1CAC9283181A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B4562-D4C2-4E06-BDE9-E5D2F5150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68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4FC04-276E-41FC-9F1D-5EA88E59012F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98304-FFF0-4B85-9B46-54122369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7726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4FC04-276E-41FC-9F1D-5EA88E59012F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98304-FFF0-4B85-9B46-54122369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721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4FC04-276E-41FC-9F1D-5EA88E59012F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98304-FFF0-4B85-9B46-54122369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34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4FC04-276E-41FC-9F1D-5EA88E59012F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98304-FFF0-4B85-9B46-54122369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573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4FC04-276E-41FC-9F1D-5EA88E59012F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98304-FFF0-4B85-9B46-54122369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13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4FC04-276E-41FC-9F1D-5EA88E59012F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98304-FFF0-4B85-9B46-54122369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9459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4FC04-276E-41FC-9F1D-5EA88E59012F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98304-FFF0-4B85-9B46-54122369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56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89E90-D18C-4ED6-8135-B75FCDBADD1A}" type="datetime1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5F24-BBF9-443F-BB01-818B5480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515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4FC04-276E-41FC-9F1D-5EA88E59012F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98304-FFF0-4B85-9B46-54122369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03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4FC04-276E-41FC-9F1D-5EA88E59012F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98304-FFF0-4B85-9B46-54122369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829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4FC04-276E-41FC-9F1D-5EA88E59012F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98304-FFF0-4B85-9B46-54122369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068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4FC04-276E-41FC-9F1D-5EA88E59012F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98304-FFF0-4B85-9B46-54122369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687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12ED0-6A23-4423-BFBA-13FCB26AD366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5547-34F9-4FB2-B91B-E76382F51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436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12ED0-6A23-4423-BFBA-13FCB26AD366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5547-34F9-4FB2-B91B-E76382F51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264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12ED0-6A23-4423-BFBA-13FCB26AD366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5547-34F9-4FB2-B91B-E76382F51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233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12ED0-6A23-4423-BFBA-13FCB26AD366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5547-34F9-4FB2-B91B-E76382F51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433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12ED0-6A23-4423-BFBA-13FCB26AD366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5547-34F9-4FB2-B91B-E76382F51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204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12ED0-6A23-4423-BFBA-13FCB26AD366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5547-34F9-4FB2-B91B-E76382F51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5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1965-BD0A-409C-9039-60FD431F85C7}" type="datetime1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5F24-BBF9-443F-BB01-818B5480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765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12ED0-6A23-4423-BFBA-13FCB26AD366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5547-34F9-4FB2-B91B-E76382F51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597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12ED0-6A23-4423-BFBA-13FCB26AD366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5547-34F9-4FB2-B91B-E76382F51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576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12ED0-6A23-4423-BFBA-13FCB26AD366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5547-34F9-4FB2-B91B-E76382F51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159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12ED0-6A23-4423-BFBA-13FCB26AD366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5547-34F9-4FB2-B91B-E76382F51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1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12ED0-6A23-4423-BFBA-13FCB26AD366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5547-34F9-4FB2-B91B-E76382F51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426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1587-A5DF-4B44-8483-2CFDDBDA5F56}" type="datetime1">
              <a:rPr lang="en-US" smtClean="0"/>
              <a:t>7/7/2025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5F24-BBF9-443F-BB01-818B5480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34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A9F8-E9AA-4BB0-86FB-E8CB881D4CF1}" type="datetime1">
              <a:rPr lang="en-US" smtClean="0"/>
              <a:t>7/7/2025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5F24-BBF9-443F-BB01-818B5480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2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39D73-FA76-41EB-9006-3913768E0A61}" type="datetime1">
              <a:rPr lang="en-US" smtClean="0"/>
              <a:t>7/7/2025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5F24-BBF9-443F-BB01-818B5480389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clipart, sketch, logo, drawing&#10;&#10;Description automatically generated">
            <a:extLst>
              <a:ext uri="{FF2B5EF4-FFF2-40B4-BE49-F238E27FC236}">
                <a16:creationId xmlns:a16="http://schemas.microsoft.com/office/drawing/2014/main" id="{8BDF1F95-4BD7-3EDE-8327-47047B1402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9762" y="972325"/>
            <a:ext cx="274543" cy="27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69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C033-6A84-4349-979B-DA0D3FC2565C}" type="datetime1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5F24-BBF9-443F-BB01-818B5480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905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2035-814F-4B1A-ACF5-F01E8107EE9D}" type="datetime1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5F24-BBF9-443F-BB01-818B5480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2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DAD49-2832-4723-B0DF-1E36C1787CDD}" type="datetime1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E5F24-BBF9-443F-BB01-818B5480389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E19266-4815-A8FB-F88A-D781F9656E5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90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5C6EF-0DBE-4C61-99FB-1CAC9283181A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B4562-D4C2-4E06-BDE9-E5D2F5150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7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4FC04-276E-41FC-9F1D-5EA88E59012F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98304-FFF0-4B85-9B46-54122369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1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12ED0-6A23-4423-BFBA-13FCB26AD366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85547-34F9-4FB2-B91B-E76382F51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87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assports.go.u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udls.co.ug/apply-for-your-full-driving-licence-step-by-step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ura.go.u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ursb.go.u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gpuganda.go.u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y.unffeict4farmers.or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jumia.ug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unffeict4farmers.org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jiji.ug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alibaba.co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kilimotrust.org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kikuuboonline.com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glovoapp.com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cafejavas.co.ug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86200" y="2819400"/>
            <a:ext cx="487101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 Services</a:t>
            </a:r>
            <a:endParaRPr 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928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67CD6-FCB7-1047-B95A-BECC15A74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Financial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9BB58-6E46-3F55-AA25-6DD12717E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95400"/>
            <a:ext cx="10515600" cy="612775"/>
          </a:xfrm>
        </p:spPr>
        <p:txBody>
          <a:bodyPr/>
          <a:lstStyle/>
          <a:p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Mobile </a:t>
            </a:r>
            <a:r>
              <a:rPr lang="en-GB" dirty="0" smtClean="0">
                <a:latin typeface="Cambria" panose="02040503050406030204" pitchFamily="18" charset="0"/>
                <a:ea typeface="Cambria" panose="02040503050406030204" pitchFamily="18" charset="0"/>
              </a:rPr>
              <a:t>money (*165#)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8396C6-171D-2355-6894-E636C2DB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5F24-BBF9-443F-BB01-818B54803894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908175"/>
            <a:ext cx="8305800" cy="467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9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1066800" y="304800"/>
            <a:ext cx="9677400" cy="8777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 dirty="0">
                <a:solidFill>
                  <a:schemeClr val="accent1"/>
                </a:solidFill>
                <a:latin typeface="Bookman Old Style" panose="02050604050505020204" pitchFamily="18" charset="0"/>
              </a:rPr>
              <a:t>Financial services</a:t>
            </a:r>
            <a:endParaRPr lang="en-US" altLang="en-US" sz="3400" b="1" dirty="0">
              <a:solidFill>
                <a:schemeClr val="accent1"/>
              </a:solidFill>
              <a:latin typeface="Bookman Old Style" panose="02050604050505020204" pitchFamily="18" charset="0"/>
              <a:ea typeface="Cambria" panose="02040503050406030204" pitchFamily="18" charset="0"/>
              <a:cs typeface="Comic Sans MS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080CC34-3C92-4E1A-A231-60C7B4055294}"/>
              </a:ext>
            </a:extLst>
          </p:cNvPr>
          <p:cNvSpPr txBox="1">
            <a:spLocks/>
          </p:cNvSpPr>
          <p:nvPr/>
        </p:nvSpPr>
        <p:spPr>
          <a:xfrm>
            <a:off x="228600" y="1371600"/>
            <a:ext cx="113538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000" b="1" dirty="0" smtClean="0">
                <a:latin typeface="Bookman Old Style" panose="02050604050505020204" pitchFamily="18" charset="0"/>
                <a:ea typeface="Cambria" panose="02040503050406030204" pitchFamily="18" charset="0"/>
              </a:rPr>
              <a:t>Mobile Banking</a:t>
            </a:r>
            <a:endParaRPr lang="en-US" sz="3000" b="1" dirty="0">
              <a:latin typeface="Bookman Old Style" panose="0205060405050502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3000" dirty="0">
                <a:latin typeface="Bookman Old Style" panose="02050604050505020204" pitchFamily="18" charset="0"/>
                <a:ea typeface="Cambria" panose="02040503050406030204" pitchFamily="18" charset="0"/>
              </a:rPr>
              <a:t>Use of internet to meet your financial needs </a:t>
            </a:r>
            <a:endParaRPr lang="en-UG" sz="3000" dirty="0">
              <a:latin typeface="Bookman Old Style" panose="0205060405050502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</a:pPr>
            <a:endParaRPr lang="en-UG" sz="3000" dirty="0">
              <a:latin typeface="Bookman Old Style" panose="02050604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443" y="2667000"/>
            <a:ext cx="5105057" cy="3257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2971800"/>
            <a:ext cx="4785360" cy="268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21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67CD6-FCB7-1047-B95A-BECC15A74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Financial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9BB58-6E46-3F55-AA25-6DD12717E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10200" cy="4194175"/>
          </a:xfrm>
        </p:spPr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Agency </a:t>
            </a:r>
            <a:r>
              <a:rPr lang="en-GB" b="1" dirty="0">
                <a:latin typeface="Cambria" panose="02040503050406030204" pitchFamily="18" charset="0"/>
                <a:ea typeface="Cambria" panose="02040503050406030204" pitchFamily="18" charset="0"/>
              </a:rPr>
              <a:t>banking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Agency banking is a model where licensed commercial banks offer financial services through appointed third-party agents (often retail shops, mobile money agents, petrol stations, etc.) instead of traditional bank branches.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8396C6-171D-2355-6894-E636C2DB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5F24-BBF9-443F-BB01-818B54803894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723" y="1546224"/>
            <a:ext cx="5353050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56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67CD6-FCB7-1047-B95A-BECC15A74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Financial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9BB58-6E46-3F55-AA25-6DD12717E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29200" cy="4351338"/>
          </a:xfrm>
        </p:spPr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Internet banking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Internet banking, also known as online banking, is a service provided by banks that allows customers to perform financial transactions over the internet using a computer, smartphone, or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tablet without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visiting a bank branch.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8396C6-171D-2355-6894-E636C2DB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5F24-BBF9-443F-BB01-818B54803894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502" y="2061927"/>
            <a:ext cx="5810250" cy="387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12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626C3-40F4-0A72-9AEA-672C1AC10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E-Transport </a:t>
            </a:r>
            <a:r>
              <a:rPr lang="en-GB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A9CD6-DFEB-C41B-C6C8-4A34F360A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48200" cy="3965575"/>
          </a:xfrm>
        </p:spPr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Uber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Uber is a technology-based transportation platform that connects passengers with drivers of vehicles for hire through a mobile app or website. It operates in many countries around the world, including Uganda.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0C21F3-CCE3-EB26-BA01-6ED18056F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5F24-BBF9-443F-BB01-818B54803894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81200"/>
            <a:ext cx="5407212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35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626C3-40F4-0A72-9AEA-672C1AC10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E-Transport </a:t>
            </a:r>
            <a:r>
              <a:rPr lang="en-GB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A9CD6-DFEB-C41B-C6C8-4A34F360A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3600"/>
            <a:ext cx="5943600" cy="3584575"/>
          </a:xfrm>
        </p:spPr>
        <p:txBody>
          <a:bodyPr>
            <a:normAutofit/>
          </a:bodyPr>
          <a:lstStyle/>
          <a:p>
            <a:r>
              <a:rPr lang="en-GB" b="1" dirty="0" err="1">
                <a:latin typeface="Cambria" panose="02040503050406030204" pitchFamily="18" charset="0"/>
                <a:ea typeface="Cambria" panose="02040503050406030204" pitchFamily="18" charset="0"/>
              </a:rPr>
              <a:t>Faras</a:t>
            </a:r>
            <a:endParaRPr lang="en-GB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Faras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is a ride-hailing and delivery app similar to Uber and Bolt, developed and operated locally in Uganda. It connects passengers and customers with nearby drivers or riders (including cars,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bodas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and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tuk-tuks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) through a mobile app.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0C21F3-CCE3-EB26-BA01-6ED18056F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5F24-BBF9-443F-BB01-818B54803894}" type="slidenum">
              <a:rPr lang="en-US" smtClean="0"/>
              <a:t>15</a:t>
            </a:fld>
            <a:endParaRPr lang="en-US"/>
          </a:p>
        </p:txBody>
      </p:sp>
      <p:pic>
        <p:nvPicPr>
          <p:cNvPr id="1026" name="Picture 2" descr="Faras Captain - Apps on Google Pl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897549"/>
            <a:ext cx="4343400" cy="434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460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626C3-40F4-0A72-9AEA-672C1AC10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E-Transport </a:t>
            </a:r>
            <a:r>
              <a:rPr lang="en-GB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A9CD6-DFEB-C41B-C6C8-4A34F360A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3600"/>
            <a:ext cx="5029200" cy="4038600"/>
          </a:xfrm>
        </p:spPr>
        <p:txBody>
          <a:bodyPr>
            <a:normAutofit/>
          </a:bodyPr>
          <a:lstStyle/>
          <a:p>
            <a:r>
              <a:rPr lang="en-GB" b="1" dirty="0" err="1">
                <a:latin typeface="Cambria" panose="02040503050406030204" pitchFamily="18" charset="0"/>
                <a:ea typeface="Cambria" panose="02040503050406030204" pitchFamily="18" charset="0"/>
              </a:rPr>
              <a:t>Safecar</a:t>
            </a:r>
            <a:r>
              <a:rPr lang="en-GB" b="1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GB" b="1" dirty="0" err="1">
                <a:latin typeface="Cambria" panose="02040503050406030204" pitchFamily="18" charset="0"/>
                <a:ea typeface="Cambria" panose="02040503050406030204" pitchFamily="18" charset="0"/>
              </a:rPr>
              <a:t>safeboda</a:t>
            </a:r>
            <a:endParaRPr lang="en-GB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SafeBoda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/car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is a ride-hailing and delivery platform based in Uganda, known for its safe, reliable motorcycle (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boda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and car transport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services. It is widely used in Kampala and other major towns.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0C21F3-CCE3-EB26-BA01-6ED18056F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5F24-BBF9-443F-BB01-818B54803894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2595166"/>
            <a:ext cx="6116548" cy="285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14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13DF0-E4D9-5ECE-17C9-D58E33AFA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E-Ticket</a:t>
            </a:r>
            <a:endParaRPr lang="en-GB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1467D-589B-0860-22AF-D6B481F99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28800"/>
            <a:ext cx="5334000" cy="4351338"/>
          </a:xfrm>
        </p:spPr>
        <p:txBody>
          <a:bodyPr/>
          <a:lstStyle/>
          <a:p>
            <a:r>
              <a:rPr lang="en-GB" b="1" dirty="0" err="1">
                <a:latin typeface="Cambria" panose="02040503050406030204" pitchFamily="18" charset="0"/>
                <a:ea typeface="Cambria" panose="02040503050406030204" pitchFamily="18" charset="0"/>
              </a:rPr>
              <a:t>Airticket</a:t>
            </a:r>
            <a:endParaRPr lang="en-GB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An E-plane ticket or electronic plane ticket (e-ticket) is a digital version of a traditional paper airline ticket. It allows travelers to book, pay for, and check in for flights online without needing a printed ticket.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F0660-4827-B967-9386-EC101846E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5F24-BBF9-443F-BB01-818B54803894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438400"/>
            <a:ext cx="5781801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24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13DF0-E4D9-5ECE-17C9-D58E33AFA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E-Ticket</a:t>
            </a:r>
            <a:endParaRPr lang="en-GB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1467D-589B-0860-22AF-D6B481F99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400617"/>
            <a:ext cx="6477000" cy="3161983"/>
          </a:xfrm>
        </p:spPr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Cinema</a:t>
            </a:r>
            <a:endParaRPr lang="en-GB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An e-cinema ticket is a digital or electronic movie ticket that allows you to book and pay for a cinema seat online using your phone, computer, or mobile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app no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need to print a physical ticket.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F0660-4827-B967-9386-EC101846E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5F24-BBF9-443F-BB01-818B54803894}" type="slidenum">
              <a:rPr lang="en-US" smtClean="0"/>
              <a:t>18</a:t>
            </a:fld>
            <a:endParaRPr lang="en-US"/>
          </a:p>
        </p:txBody>
      </p:sp>
      <p:pic>
        <p:nvPicPr>
          <p:cNvPr id="2054" name="Picture 6" descr="Century Cinemax Uganda on X: &quot;@CinemaxUg #Newschedule #NewMovies Schedule  running upto 15th May 2025. Visit our website for show times &amp; tickets 🎟  https://t.co/wIIcuNRG2X #NowPlaying #Thunderbolts #3DMovie #SinnersMovie  #shadowforce #AMinecraftMovie3D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803009"/>
            <a:ext cx="3327739" cy="465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130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13DF0-E4D9-5ECE-17C9-D58E33AFA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E-Ticket</a:t>
            </a:r>
            <a:endParaRPr lang="en-GB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1467D-589B-0860-22AF-D6B481F99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5638800" cy="3505200"/>
          </a:xfrm>
        </p:spPr>
        <p:txBody>
          <a:bodyPr/>
          <a:lstStyle/>
          <a:p>
            <a:r>
              <a:rPr lang="en-GB" b="1" dirty="0">
                <a:latin typeface="Cambria" panose="02040503050406030204" pitchFamily="18" charset="0"/>
                <a:ea typeface="Cambria" panose="02040503050406030204" pitchFamily="18" charset="0"/>
              </a:rPr>
              <a:t>Buses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An e-bus ticket is an electronic version of a traditional paper bus ticket, which allows passengers to book and pay for bus travel online using a phone, computer, or mobile app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F0660-4827-B967-9386-EC101846E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5F24-BBF9-443F-BB01-818B54803894}" type="slidenum">
              <a:rPr lang="en-US" smtClean="0"/>
              <a:t>19</a:t>
            </a:fld>
            <a:endParaRPr lang="en-US"/>
          </a:p>
        </p:txBody>
      </p:sp>
      <p:pic>
        <p:nvPicPr>
          <p:cNvPr id="4098" name="Picture 2" descr="Automatic Electronic Bus Ticketing Machines at ₹ 8999/piece in Jaipur | ID:  38470781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57400"/>
            <a:ext cx="47625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722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ED7E3-DCF9-E3FE-B151-846829F95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Electronic Online Services</a:t>
            </a:r>
            <a:endParaRPr lang="en-GB" b="1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64CF6-14B7-F19F-67BB-6DFAF55828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Government Services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E-commerce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Financial services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 transport services (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uber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faras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ride-now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ticketE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-cites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88AE9-A8E2-D7EA-5ABE-8DD87EFB9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5F24-BBF9-443F-BB01-818B548038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05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13DF0-E4D9-5ECE-17C9-D58E33AFA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500" b="1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E-Ticket</a:t>
            </a:r>
            <a:endParaRPr lang="en-GB" sz="3500" b="1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1467D-589B-0860-22AF-D6B481F99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524000"/>
            <a:ext cx="5715000" cy="4832350"/>
          </a:xfrm>
        </p:spPr>
        <p:txBody>
          <a:bodyPr>
            <a:normAutofit/>
          </a:bodyPr>
          <a:lstStyle/>
          <a:p>
            <a:r>
              <a:rPr lang="en-GB" b="1" dirty="0">
                <a:latin typeface="Cambria" panose="02040503050406030204" pitchFamily="18" charset="0"/>
                <a:ea typeface="Cambria" panose="02040503050406030204" pitchFamily="18" charset="0"/>
              </a:rPr>
              <a:t>Events/concerts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An e-event or e-concert ticket is an electronic or digital ticket used to gain entry to an entertainment event such as a concert, comedy show, festival, or conference. It is purchased online and delivered to your phone or email, allowing for paperless, convenient access.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F0660-4827-B967-9386-EC101846E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5F24-BBF9-443F-BB01-818B54803894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828800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47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 bwMode="auto">
          <a:xfrm>
            <a:off x="1171074" y="1396686"/>
            <a:ext cx="3240506" cy="406462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Digital Observatory – What is it? </a:t>
            </a:r>
            <a:endParaRPr lang="en-US" altLang="en-US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54037" y="2362200"/>
            <a:ext cx="5607889" cy="2743200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 dirty="0">
                <a:latin typeface="Bookman Old Style" panose="02050604050505020204" pitchFamily="18" charset="0"/>
              </a:rPr>
              <a:t> The UG hub Systems Integration Platform so as to enable seamlessly sharing of data across Government systems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354037" y="417671"/>
            <a:ext cx="10044023" cy="8777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b="1" dirty="0" smtClean="0">
                <a:solidFill>
                  <a:schemeClr val="accent1"/>
                </a:solidFill>
                <a:latin typeface="Bookman Old Style" panose="02050604050505020204" pitchFamily="18" charset="0"/>
              </a:rPr>
              <a:t>E-Government Services</a:t>
            </a:r>
            <a:endParaRPr lang="en-US" altLang="en-US" sz="3500" b="1" dirty="0">
              <a:solidFill>
                <a:schemeClr val="accent1"/>
              </a:solidFill>
              <a:latin typeface="Bookman Old Style" panose="02050604050505020204" pitchFamily="18" charset="0"/>
              <a:ea typeface="Cambria" panose="02040503050406030204" pitchFamily="18" charset="0"/>
              <a:cs typeface="Comic Sans M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944" y="1676400"/>
            <a:ext cx="5261190" cy="327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41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 bwMode="auto">
          <a:xfrm>
            <a:off x="1171074" y="1396686"/>
            <a:ext cx="3240506" cy="406462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Digital Observatory – What is it? </a:t>
            </a:r>
            <a:endParaRPr lang="en-US" altLang="en-US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17968" y="2590800"/>
            <a:ext cx="5063632" cy="1905000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>
                <a:latin typeface="Bookman Old Style" panose="02050604050505020204" pitchFamily="18" charset="0"/>
              </a:rPr>
              <a:t>Online passport registration:-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Bookman Old Style" panose="02050604050505020204" pitchFamily="18" charset="0"/>
                <a:hlinkClick r:id="rId3"/>
              </a:rPr>
              <a:t>https://passports.go.ug</a:t>
            </a:r>
            <a:r>
              <a:rPr lang="en-US" dirty="0">
                <a:hlinkClick r:id="rId3"/>
              </a:rPr>
              <a:t>/</a:t>
            </a:r>
            <a:r>
              <a:rPr lang="en-US" dirty="0"/>
              <a:t> </a:t>
            </a:r>
          </a:p>
          <a:p>
            <a:pPr>
              <a:lnSpc>
                <a:spcPct val="100000"/>
              </a:lnSpc>
            </a:pPr>
            <a:endParaRPr lang="en-US" sz="3000" dirty="0">
              <a:latin typeface="Bookman Old Style" panose="020506040505050202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99292" y="397218"/>
            <a:ext cx="10044023" cy="8777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 dirty="0">
                <a:solidFill>
                  <a:schemeClr val="accent1"/>
                </a:solidFill>
                <a:latin typeface="Bookman Old Style" panose="02050604050505020204" pitchFamily="18" charset="0"/>
              </a:rPr>
              <a:t>E-government Services</a:t>
            </a:r>
            <a:endParaRPr lang="en-US" altLang="en-US" sz="3400" b="1" dirty="0">
              <a:solidFill>
                <a:schemeClr val="accent1"/>
              </a:solidFill>
              <a:latin typeface="Bookman Old Style" panose="02050604050505020204" pitchFamily="18" charset="0"/>
              <a:ea typeface="Cambria" panose="02040503050406030204" pitchFamily="18" charset="0"/>
              <a:cs typeface="Comic Sans M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1619050"/>
            <a:ext cx="6804660" cy="361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69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 bwMode="auto">
          <a:xfrm>
            <a:off x="1171074" y="1396686"/>
            <a:ext cx="3240506" cy="406462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Digital Observatory – What is it? </a:t>
            </a:r>
            <a:endParaRPr lang="en-US" altLang="en-US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17968" y="2402878"/>
            <a:ext cx="6206632" cy="2514600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>
                <a:latin typeface="Bookman Old Style" panose="02050604050505020204" pitchFamily="18" charset="0"/>
              </a:rPr>
              <a:t>Online driving permit registration:-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Bookman Old Style" panose="02050604050505020204" pitchFamily="18" charset="0"/>
                <a:hlinkClick r:id="rId3"/>
              </a:rPr>
              <a:t>https://udls.co.ug/apply-for-your-full-driving-licence-step-by-step/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endParaRPr lang="en-US" sz="3000" dirty="0">
              <a:latin typeface="Bookman Old Style" panose="02050604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2209800"/>
            <a:ext cx="5745010" cy="290075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99292" y="397218"/>
            <a:ext cx="10044023" cy="8777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 dirty="0">
                <a:solidFill>
                  <a:schemeClr val="accent1"/>
                </a:solidFill>
                <a:latin typeface="Bookman Old Style" panose="02050604050505020204" pitchFamily="18" charset="0"/>
              </a:rPr>
              <a:t>E-government Services</a:t>
            </a:r>
            <a:endParaRPr lang="en-US" altLang="en-US" sz="3400" b="1" dirty="0">
              <a:solidFill>
                <a:schemeClr val="accent1"/>
              </a:solidFill>
              <a:latin typeface="Bookman Old Style" panose="02050604050505020204" pitchFamily="18" charset="0"/>
              <a:ea typeface="Cambria" panose="02040503050406030204" pitchFamily="18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280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 bwMode="auto">
          <a:xfrm>
            <a:off x="1171074" y="1396686"/>
            <a:ext cx="3240506" cy="406462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Digital Observatory – What is it? </a:t>
            </a:r>
            <a:endParaRPr lang="en-US" altLang="en-US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-8206" y="2879131"/>
            <a:ext cx="5063632" cy="1371600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>
                <a:latin typeface="Bookman Old Style" panose="02050604050505020204" pitchFamily="18" charset="0"/>
              </a:rPr>
              <a:t>Online Tax Payment</a:t>
            </a:r>
          </a:p>
          <a:p>
            <a:pPr>
              <a:lnSpc>
                <a:spcPct val="100000"/>
              </a:lnSpc>
            </a:pPr>
            <a:r>
              <a:rPr lang="en-US" sz="3000" dirty="0">
                <a:latin typeface="Bookman Old Style" panose="02050604050505020204" pitchFamily="18" charset="0"/>
                <a:hlinkClick r:id="rId3"/>
              </a:rPr>
              <a:t>https://ura.go.ug/</a:t>
            </a:r>
            <a:r>
              <a:rPr lang="en-US" sz="3000" dirty="0"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981200"/>
            <a:ext cx="6400800" cy="316746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99292" y="397218"/>
            <a:ext cx="10044023" cy="8777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 dirty="0">
                <a:solidFill>
                  <a:schemeClr val="accent1"/>
                </a:solidFill>
                <a:latin typeface="Bookman Old Style" panose="02050604050505020204" pitchFamily="18" charset="0"/>
              </a:rPr>
              <a:t>E-government Services</a:t>
            </a:r>
            <a:endParaRPr lang="en-US" altLang="en-US" sz="3400" b="1" dirty="0">
              <a:solidFill>
                <a:schemeClr val="accent1"/>
              </a:solidFill>
              <a:latin typeface="Bookman Old Style" panose="02050604050505020204" pitchFamily="18" charset="0"/>
              <a:ea typeface="Cambria" panose="02040503050406030204" pitchFamily="18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602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 bwMode="auto">
          <a:xfrm>
            <a:off x="1171074" y="1396686"/>
            <a:ext cx="3240506" cy="406462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Digital Observatory – What is it? </a:t>
            </a:r>
            <a:endParaRPr lang="en-US" altLang="en-US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17968" y="1143000"/>
            <a:ext cx="5063632" cy="5410200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>
                <a:latin typeface="Bookman Old Style" panose="02050604050505020204" pitchFamily="18" charset="0"/>
              </a:rPr>
              <a:t>Online Company Registration</a:t>
            </a:r>
          </a:p>
          <a:p>
            <a:pPr>
              <a:lnSpc>
                <a:spcPct val="100000"/>
              </a:lnSpc>
            </a:pPr>
            <a:r>
              <a:rPr lang="en-US" sz="3000" dirty="0">
                <a:latin typeface="Bookman Old Style" panose="02050604050505020204" pitchFamily="18" charset="0"/>
                <a:hlinkClick r:id="rId3"/>
              </a:rPr>
              <a:t>https://ursb.go.ug/</a:t>
            </a:r>
            <a:endParaRPr lang="en-US" sz="3000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2362200"/>
            <a:ext cx="5896677" cy="261977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99292" y="397218"/>
            <a:ext cx="10044023" cy="8777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 dirty="0">
                <a:solidFill>
                  <a:schemeClr val="accent1"/>
                </a:solidFill>
                <a:latin typeface="Bookman Old Style" panose="02050604050505020204" pitchFamily="18" charset="0"/>
              </a:rPr>
              <a:t>E-government Services</a:t>
            </a:r>
            <a:endParaRPr lang="en-US" altLang="en-US" sz="3400" b="1" dirty="0">
              <a:solidFill>
                <a:schemeClr val="accent1"/>
              </a:solidFill>
              <a:latin typeface="Bookman Old Style" panose="02050604050505020204" pitchFamily="18" charset="0"/>
              <a:ea typeface="Cambria" panose="02040503050406030204" pitchFamily="18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984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07111" y="2590800"/>
            <a:ext cx="5368432" cy="2057400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>
                <a:latin typeface="Bookman Old Style" panose="02050604050505020204" pitchFamily="18" charset="0"/>
              </a:rPr>
              <a:t>Electronic government procurement</a:t>
            </a:r>
          </a:p>
          <a:p>
            <a:pPr>
              <a:lnSpc>
                <a:spcPct val="100000"/>
              </a:lnSpc>
            </a:pPr>
            <a:r>
              <a:rPr lang="en-US" sz="3000" dirty="0">
                <a:latin typeface="Bookman Old Style" panose="02050604050505020204" pitchFamily="18" charset="0"/>
                <a:hlinkClick r:id="rId3"/>
              </a:rPr>
              <a:t>https://egpuganda.go.ug/</a:t>
            </a:r>
            <a:r>
              <a:rPr lang="en-US" sz="3000" dirty="0"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2024382"/>
            <a:ext cx="6167667" cy="343693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99292" y="397218"/>
            <a:ext cx="10044023" cy="8777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 dirty="0">
                <a:solidFill>
                  <a:schemeClr val="accent1"/>
                </a:solidFill>
                <a:latin typeface="Bookman Old Style" panose="02050604050505020204" pitchFamily="18" charset="0"/>
              </a:rPr>
              <a:t>E-government Services</a:t>
            </a:r>
            <a:endParaRPr lang="en-US" altLang="en-US" sz="3400" b="1" dirty="0">
              <a:solidFill>
                <a:schemeClr val="accent1"/>
              </a:solidFill>
              <a:latin typeface="Bookman Old Style" panose="02050604050505020204" pitchFamily="18" charset="0"/>
              <a:ea typeface="Cambria" panose="02040503050406030204" pitchFamily="18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87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1066800" y="304800"/>
            <a:ext cx="9677400" cy="8777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 dirty="0" err="1">
                <a:solidFill>
                  <a:schemeClr val="accent1"/>
                </a:solidFill>
                <a:latin typeface="Bookman Old Style" panose="02050604050505020204" pitchFamily="18" charset="0"/>
              </a:rPr>
              <a:t>Advantanges</a:t>
            </a:r>
            <a:r>
              <a:rPr lang="en-US" sz="3400" b="1" dirty="0">
                <a:solidFill>
                  <a:schemeClr val="accent1"/>
                </a:solidFill>
                <a:latin typeface="Bookman Old Style" panose="02050604050505020204" pitchFamily="18" charset="0"/>
              </a:rPr>
              <a:t> Of Digital </a:t>
            </a:r>
            <a:r>
              <a:rPr lang="en-US" sz="3400" b="1" dirty="0" err="1">
                <a:solidFill>
                  <a:schemeClr val="accent1"/>
                </a:solidFill>
                <a:latin typeface="Bookman Old Style" panose="02050604050505020204" pitchFamily="18" charset="0"/>
              </a:rPr>
              <a:t>Trasactions</a:t>
            </a:r>
            <a:endParaRPr lang="en-US" altLang="en-US" sz="3400" b="1" dirty="0">
              <a:solidFill>
                <a:schemeClr val="accent1"/>
              </a:solidFill>
              <a:latin typeface="Bookman Old Style" panose="02050604050505020204" pitchFamily="18" charset="0"/>
              <a:ea typeface="Cambria" panose="02040503050406030204" pitchFamily="18" charset="0"/>
              <a:cs typeface="Comic Sans MS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080CC34-3C92-4E1A-A231-60C7B4055294}"/>
              </a:ext>
            </a:extLst>
          </p:cNvPr>
          <p:cNvSpPr txBox="1">
            <a:spLocks/>
          </p:cNvSpPr>
          <p:nvPr/>
        </p:nvSpPr>
        <p:spPr>
          <a:xfrm>
            <a:off x="228600" y="1371600"/>
            <a:ext cx="113538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000" dirty="0">
                <a:latin typeface="Bookman Old Style" panose="02050604050505020204" pitchFamily="18" charset="0"/>
                <a:ea typeface="Cambria" panose="02040503050406030204" pitchFamily="18" charset="0"/>
              </a:rPr>
              <a:t>Increased physical security</a:t>
            </a:r>
          </a:p>
          <a:p>
            <a:pPr>
              <a:lnSpc>
                <a:spcPct val="100000"/>
              </a:lnSpc>
            </a:pPr>
            <a:r>
              <a:rPr lang="en-US" sz="3000" dirty="0">
                <a:latin typeface="Bookman Old Style" panose="02050604050505020204" pitchFamily="18" charset="0"/>
                <a:ea typeface="Cambria" panose="02040503050406030204" pitchFamily="18" charset="0"/>
              </a:rPr>
              <a:t>More convenient</a:t>
            </a:r>
          </a:p>
          <a:p>
            <a:pPr>
              <a:lnSpc>
                <a:spcPct val="100000"/>
              </a:lnSpc>
            </a:pPr>
            <a:r>
              <a:rPr lang="en-US" sz="3000" dirty="0">
                <a:latin typeface="Bookman Old Style" panose="02050604050505020204" pitchFamily="18" charset="0"/>
                <a:ea typeface="Cambria" panose="02040503050406030204" pitchFamily="18" charset="0"/>
              </a:rPr>
              <a:t>Different options</a:t>
            </a:r>
          </a:p>
          <a:p>
            <a:pPr>
              <a:lnSpc>
                <a:spcPct val="100000"/>
              </a:lnSpc>
            </a:pPr>
            <a:r>
              <a:rPr lang="en-US" sz="3000" dirty="0">
                <a:latin typeface="Bookman Old Style" panose="02050604050505020204" pitchFamily="18" charset="0"/>
                <a:ea typeface="Cambria" panose="02040503050406030204" pitchFamily="18" charset="0"/>
              </a:rPr>
              <a:t>Offers and discounts </a:t>
            </a:r>
          </a:p>
          <a:p>
            <a:pPr>
              <a:lnSpc>
                <a:spcPct val="100000"/>
              </a:lnSpc>
            </a:pPr>
            <a:r>
              <a:rPr lang="en-US" sz="3000" dirty="0">
                <a:latin typeface="Bookman Old Style" panose="02050604050505020204" pitchFamily="18" charset="0"/>
                <a:ea typeface="Cambria" panose="02040503050406030204" pitchFamily="18" charset="0"/>
              </a:rPr>
              <a:t>Track your spending</a:t>
            </a:r>
          </a:p>
          <a:p>
            <a:pPr>
              <a:lnSpc>
                <a:spcPct val="100000"/>
              </a:lnSpc>
            </a:pPr>
            <a:r>
              <a:rPr lang="en-US" sz="3000" dirty="0">
                <a:latin typeface="Bookman Old Style" panose="02050604050505020204" pitchFamily="18" charset="0"/>
                <a:ea typeface="Cambria" panose="02040503050406030204" pitchFamily="18" charset="0"/>
              </a:rPr>
              <a:t>Budget discipline  </a:t>
            </a:r>
          </a:p>
          <a:p>
            <a:pPr>
              <a:lnSpc>
                <a:spcPct val="100000"/>
              </a:lnSpc>
            </a:pPr>
            <a:r>
              <a:rPr lang="en-US" sz="3000" dirty="0">
                <a:latin typeface="Bookman Old Style" panose="02050604050505020204" pitchFamily="18" charset="0"/>
                <a:ea typeface="Cambria" panose="02040503050406030204" pitchFamily="18" charset="0"/>
              </a:rPr>
              <a:t> Save time and money</a:t>
            </a:r>
          </a:p>
          <a:p>
            <a:pPr>
              <a:lnSpc>
                <a:spcPct val="100000"/>
              </a:lnSpc>
            </a:pPr>
            <a:endParaRPr lang="en-UG" sz="3000" dirty="0">
              <a:latin typeface="Bookman Old Style" panose="0205060405050502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</a:pPr>
            <a:endParaRPr lang="en-UG" sz="3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28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 txBox="1">
            <a:spLocks/>
          </p:cNvSpPr>
          <p:nvPr/>
        </p:nvSpPr>
        <p:spPr>
          <a:xfrm>
            <a:off x="152400" y="1371600"/>
            <a:ext cx="10987314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Bookman Old Style" panose="02050604050505020204" pitchFamily="18" charset="0"/>
              </a:rPr>
              <a:t>The ICT4Farmers systems (UNFFE) The e-agric academy </a:t>
            </a:r>
            <a:r>
              <a:rPr lang="en-US" sz="3200" dirty="0">
                <a:latin typeface="Bookman Old Style" panose="02050604050505020204" pitchFamily="18" charset="0"/>
                <a:hlinkClick r:id="rId3"/>
              </a:rPr>
              <a:t>https://academy.unffeict4farmers.org/</a:t>
            </a:r>
            <a:r>
              <a:rPr lang="en-US" sz="3200" dirty="0"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362200"/>
            <a:ext cx="9630672" cy="3788064"/>
          </a:xfrm>
          <a:prstGeom prst="rect">
            <a:avLst/>
          </a:prstGeom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3404235" y="332934"/>
            <a:ext cx="5257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9pPr>
          </a:lstStyle>
          <a:p>
            <a:r>
              <a:rPr lang="en-US" sz="34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Agriculture Platform</a:t>
            </a:r>
            <a:endParaRPr lang="en-US" sz="3400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2515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 txBox="1">
            <a:spLocks/>
          </p:cNvSpPr>
          <p:nvPr/>
        </p:nvSpPr>
        <p:spPr>
          <a:xfrm>
            <a:off x="0" y="1828800"/>
            <a:ext cx="4662714" cy="3703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200" dirty="0">
                <a:latin typeface="Bookman Old Style" panose="02050604050505020204" pitchFamily="18" charset="0"/>
              </a:rPr>
              <a:t>The ICT4Farmers systems (UNFFE) The e-agric academy platform for agriculture lessons and reliable agriculture content </a:t>
            </a: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3404235" y="332934"/>
            <a:ext cx="5257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9pPr>
          </a:lstStyle>
          <a:p>
            <a:r>
              <a:rPr lang="en-US" sz="34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Agriculture Platform</a:t>
            </a:r>
            <a:endParaRPr lang="en-US" sz="3400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600200"/>
            <a:ext cx="7196695" cy="440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20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EF16F-77B4-75D7-9FB5-52E04EE52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E-commerce</a:t>
            </a:r>
            <a:endParaRPr lang="en-GB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87195-8194-706C-53DD-5D29FA394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58435"/>
            <a:ext cx="10515600" cy="609600"/>
          </a:xfrm>
        </p:spPr>
        <p:txBody>
          <a:bodyPr/>
          <a:lstStyle/>
          <a:p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https://www.jumia.ug</a:t>
            </a:r>
            <a:r>
              <a:rPr lang="en-GB" dirty="0" smtClean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/</a:t>
            </a:r>
            <a:r>
              <a:rPr lang="en-GB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E536B-D837-2B9A-217B-8DDEA4C8A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5F24-BBF9-443F-BB01-818B54803894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851" y="1828390"/>
            <a:ext cx="10168835" cy="431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732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 txBox="1">
            <a:spLocks/>
          </p:cNvSpPr>
          <p:nvPr/>
        </p:nvSpPr>
        <p:spPr>
          <a:xfrm>
            <a:off x="152400" y="1371600"/>
            <a:ext cx="10987314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Bookman Old Style" panose="02050604050505020204" pitchFamily="18" charset="0"/>
              </a:rPr>
              <a:t>The ICT4Farmers systems (UNFFE) The web system </a:t>
            </a:r>
            <a:r>
              <a:rPr lang="en-US" sz="3200" dirty="0">
                <a:latin typeface="Bookman Old Style" panose="02050604050505020204" pitchFamily="18" charset="0"/>
                <a:hlinkClick r:id="rId3"/>
              </a:rPr>
              <a:t>https://app.unffeict4farmers.org/</a:t>
            </a:r>
            <a:r>
              <a:rPr lang="en-US" sz="3200" dirty="0"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362200"/>
            <a:ext cx="7297040" cy="3643074"/>
          </a:xfrm>
          <a:prstGeom prst="rect">
            <a:avLst/>
          </a:prstGeom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3404235" y="332934"/>
            <a:ext cx="5257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9pPr>
          </a:lstStyle>
          <a:p>
            <a:r>
              <a:rPr lang="en-US" sz="34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Agriculture Platform</a:t>
            </a:r>
            <a:endParaRPr lang="en-US" sz="3400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7116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 txBox="1">
            <a:spLocks/>
          </p:cNvSpPr>
          <p:nvPr/>
        </p:nvSpPr>
        <p:spPr>
          <a:xfrm>
            <a:off x="595086" y="1706880"/>
            <a:ext cx="10987314" cy="4236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Bookman Old Style" panose="02050604050505020204" pitchFamily="18" charset="0"/>
              </a:rPr>
              <a:t>The ICT4Farmers systems (UNFFE) The web system features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Bookman Old Style" panose="02050604050505020204" pitchFamily="18" charset="0"/>
              </a:rPr>
              <a:t>Farmers’ and service providers profiling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Bookman Old Style" panose="02050604050505020204" pitchFamily="18" charset="0"/>
              </a:rPr>
              <a:t>Garden registration and mapping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Bookman Old Style" panose="02050604050505020204" pitchFamily="18" charset="0"/>
              </a:rPr>
              <a:t>Farm records management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Bookman Old Style" panose="02050604050505020204" pitchFamily="18" charset="0"/>
              </a:rPr>
              <a:t>Weather information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Bookman Old Style" panose="02050604050505020204" pitchFamily="18" charset="0"/>
              </a:rPr>
              <a:t>Pest and Disease management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Bookman Old Style" panose="02050604050505020204" pitchFamily="18" charset="0"/>
              </a:rPr>
              <a:t>Market access services </a:t>
            </a:r>
          </a:p>
          <a:p>
            <a:pPr marL="0" indent="0">
              <a:buNone/>
            </a:pPr>
            <a:endParaRPr lang="en-US" sz="3200" dirty="0">
              <a:latin typeface="Bookman Old Style" panose="02050604050505020204" pitchFamily="18" charset="0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3404235" y="332934"/>
            <a:ext cx="5257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9pPr>
          </a:lstStyle>
          <a:p>
            <a:r>
              <a:rPr lang="en-US" sz="34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Agriculture Platform</a:t>
            </a:r>
            <a:endParaRPr lang="en-US" sz="3400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0471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 txBox="1">
            <a:spLocks/>
          </p:cNvSpPr>
          <p:nvPr/>
        </p:nvSpPr>
        <p:spPr>
          <a:xfrm>
            <a:off x="152400" y="1371600"/>
            <a:ext cx="10987314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Bookman Old Style" panose="02050604050505020204" pitchFamily="18" charset="0"/>
              </a:rPr>
              <a:t>The ICT4Farmers systems (UNFFE) Mobile App Google play store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438400"/>
            <a:ext cx="6172200" cy="3546711"/>
          </a:xfrm>
          <a:prstGeom prst="rect">
            <a:avLst/>
          </a:prstGeom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3404235" y="332934"/>
            <a:ext cx="5257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9pPr>
          </a:lstStyle>
          <a:p>
            <a:r>
              <a:rPr lang="en-US" sz="34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Agriculture Platform</a:t>
            </a:r>
            <a:endParaRPr lang="en-US" sz="3400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942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 txBox="1">
            <a:spLocks/>
          </p:cNvSpPr>
          <p:nvPr/>
        </p:nvSpPr>
        <p:spPr>
          <a:xfrm>
            <a:off x="152400" y="1371600"/>
            <a:ext cx="10987314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Bookman Old Style" panose="02050604050505020204" pitchFamily="18" charset="0"/>
              </a:rPr>
              <a:t>The ICT4Farmers call Centre (UNFFE) </a:t>
            </a:r>
          </a:p>
          <a:p>
            <a:r>
              <a:rPr lang="en-US" sz="3200" b="1" dirty="0" err="1">
                <a:latin typeface="Bookman Old Style" panose="02050604050505020204" pitchFamily="18" charset="0"/>
              </a:rPr>
              <a:t>Dail</a:t>
            </a:r>
            <a:r>
              <a:rPr lang="en-US" sz="3200" b="1" dirty="0">
                <a:latin typeface="Bookman Old Style" panose="02050604050505020204" pitchFamily="18" charset="0"/>
              </a:rPr>
              <a:t>…0800209003</a:t>
            </a: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3429000" y="381000"/>
            <a:ext cx="5257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9pPr>
          </a:lstStyle>
          <a:p>
            <a:r>
              <a:rPr lang="en-US" sz="34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Agriculture Platform</a:t>
            </a:r>
            <a:endParaRPr lang="en-US" sz="3400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Picture 6" descr="C:\Users\Zac\Downloads\IVR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14600"/>
            <a:ext cx="7543800" cy="34876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85244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4114800" y="2514600"/>
            <a:ext cx="4953000" cy="14478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9600" dirty="0">
                <a:latin typeface="Bookman Old Style" panose="02050604050505020204" pitchFamily="18" charset="0"/>
                <a:ea typeface="Cambria" panose="02040503050406030204" pitchFamily="18" charset="0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302672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EF16F-77B4-75D7-9FB5-52E04EE52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E-commerce</a:t>
            </a:r>
            <a:endParaRPr lang="en-GB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87195-8194-706C-53DD-5D29FA394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09063"/>
            <a:ext cx="10515600" cy="612775"/>
          </a:xfrm>
        </p:spPr>
        <p:txBody>
          <a:bodyPr/>
          <a:lstStyle/>
          <a:p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https://jiji.ug</a:t>
            </a:r>
            <a:r>
              <a:rPr lang="en-GB" dirty="0" smtClean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/</a:t>
            </a:r>
            <a:r>
              <a:rPr lang="en-GB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E536B-D837-2B9A-217B-8DDEA4C8A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5F24-BBF9-443F-BB01-818B54803894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742256"/>
            <a:ext cx="10058400" cy="443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98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EF16F-77B4-75D7-9FB5-52E04EE52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E-commerce</a:t>
            </a:r>
            <a:endParaRPr lang="en-GB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87195-8194-706C-53DD-5D29FA394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95400"/>
            <a:ext cx="10515600" cy="460375"/>
          </a:xfrm>
        </p:spPr>
        <p:txBody>
          <a:bodyPr>
            <a:normAutofit lnSpcReduction="10000"/>
          </a:bodyPr>
          <a:lstStyle/>
          <a:p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https://www.alibaba.com</a:t>
            </a:r>
            <a:r>
              <a:rPr lang="en-GB" dirty="0" smtClean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/</a:t>
            </a:r>
            <a:r>
              <a:rPr lang="en-GB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E536B-D837-2B9A-217B-8DDEA4C8A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5F24-BBF9-443F-BB01-818B54803894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14" y="1748518"/>
            <a:ext cx="10185956" cy="444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26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EF16F-77B4-75D7-9FB5-52E04EE52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E-commerce</a:t>
            </a:r>
            <a:endParaRPr lang="en-GB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87195-8194-706C-53DD-5D29FA394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9200"/>
            <a:ext cx="10515600" cy="612775"/>
          </a:xfrm>
        </p:spPr>
        <p:txBody>
          <a:bodyPr/>
          <a:lstStyle/>
          <a:p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https://www.kilimotrust.org</a:t>
            </a:r>
            <a:r>
              <a:rPr lang="en-GB" dirty="0" smtClean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/</a:t>
            </a:r>
            <a:r>
              <a:rPr lang="en-GB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E536B-D837-2B9A-217B-8DDEA4C8A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5F24-BBF9-443F-BB01-818B54803894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195" y="1753920"/>
            <a:ext cx="9301609" cy="460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51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EF16F-77B4-75D7-9FB5-52E04EE52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E-commerce</a:t>
            </a:r>
            <a:endParaRPr lang="en-GB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87195-8194-706C-53DD-5D29FA394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10515600" cy="612775"/>
          </a:xfrm>
        </p:spPr>
        <p:txBody>
          <a:bodyPr/>
          <a:lstStyle/>
          <a:p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</a:t>
            </a:r>
            <a:r>
              <a:rPr lang="en-GB" dirty="0" smtClean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kikuuboonline.com/</a:t>
            </a:r>
            <a:r>
              <a:rPr lang="en-GB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E536B-D837-2B9A-217B-8DDEA4C8A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5F24-BBF9-443F-BB01-818B54803894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853975"/>
            <a:ext cx="9887840" cy="435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09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EF16F-77B4-75D7-9FB5-52E04EE52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E-commerce</a:t>
            </a:r>
            <a:endParaRPr lang="en-GB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87195-8194-706C-53DD-5D29FA394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95400"/>
            <a:ext cx="10515600" cy="536575"/>
          </a:xfrm>
        </p:spPr>
        <p:txBody>
          <a:bodyPr/>
          <a:lstStyle/>
          <a:p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https://glovoapp.com</a:t>
            </a:r>
            <a:r>
              <a:rPr lang="en-GB" dirty="0" smtClean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/</a:t>
            </a:r>
            <a:r>
              <a:rPr lang="en-GB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E536B-D837-2B9A-217B-8DDEA4C8A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5F24-BBF9-443F-BB01-818B54803894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872" y="1749425"/>
            <a:ext cx="9870728" cy="445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60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EF16F-77B4-75D7-9FB5-52E04EE52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E-commerce</a:t>
            </a:r>
            <a:endParaRPr lang="en-GB" b="1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87195-8194-706C-53DD-5D29FA394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95400"/>
            <a:ext cx="10515600" cy="612775"/>
          </a:xfrm>
        </p:spPr>
        <p:txBody>
          <a:bodyPr/>
          <a:lstStyle/>
          <a:p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https://cafejavas.co.ug</a:t>
            </a:r>
            <a:r>
              <a:rPr lang="en-GB" dirty="0" smtClean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/</a:t>
            </a:r>
            <a:r>
              <a:rPr lang="en-GB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E536B-D837-2B9A-217B-8DDEA4C8A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5F24-BBF9-443F-BB01-818B54803894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245" y="1892636"/>
            <a:ext cx="9473509" cy="421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93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42254</TotalTime>
  <Words>728</Words>
  <Application>Microsoft Office PowerPoint</Application>
  <PresentationFormat>Widescreen</PresentationFormat>
  <Paragraphs>137</Paragraphs>
  <Slides>34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Arial</vt:lpstr>
      <vt:lpstr>Bookman Old Style</vt:lpstr>
      <vt:lpstr>Calibri</vt:lpstr>
      <vt:lpstr>Calibri Light</vt:lpstr>
      <vt:lpstr>Cambria</vt:lpstr>
      <vt:lpstr>Comic Sans MS</vt:lpstr>
      <vt:lpstr>DejaVu Sans</vt:lpstr>
      <vt:lpstr>Times New Roman</vt:lpstr>
      <vt:lpstr>Office Theme</vt:lpstr>
      <vt:lpstr>1_Custom Design</vt:lpstr>
      <vt:lpstr>2_Custom Design</vt:lpstr>
      <vt:lpstr>Custom Design</vt:lpstr>
      <vt:lpstr>PowerPoint Presentation</vt:lpstr>
      <vt:lpstr>Electronic Online Services</vt:lpstr>
      <vt:lpstr>E-commerce</vt:lpstr>
      <vt:lpstr>E-commerce</vt:lpstr>
      <vt:lpstr>E-commerce</vt:lpstr>
      <vt:lpstr>E-commerce</vt:lpstr>
      <vt:lpstr>E-commerce</vt:lpstr>
      <vt:lpstr>E-commerce</vt:lpstr>
      <vt:lpstr>E-commerce</vt:lpstr>
      <vt:lpstr>Financial services</vt:lpstr>
      <vt:lpstr>PowerPoint Presentation</vt:lpstr>
      <vt:lpstr>Financial services</vt:lpstr>
      <vt:lpstr>Financial services</vt:lpstr>
      <vt:lpstr>E-Transport services</vt:lpstr>
      <vt:lpstr>E-Transport services</vt:lpstr>
      <vt:lpstr>E-Transport services</vt:lpstr>
      <vt:lpstr>E-Ticket</vt:lpstr>
      <vt:lpstr>E-Ticket</vt:lpstr>
      <vt:lpstr>E-Ticket</vt:lpstr>
      <vt:lpstr>E-Ticket</vt:lpstr>
      <vt:lpstr>Digital Observatory – What is it? </vt:lpstr>
      <vt:lpstr>Digital Observatory – What is it? </vt:lpstr>
      <vt:lpstr>Digital Observatory – What is it? </vt:lpstr>
      <vt:lpstr>Digital Observatory – What is it? </vt:lpstr>
      <vt:lpstr>Digital Observatory – What is it?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5</dc:title>
  <dc:creator>Drake Patrick Mirembe</dc:creator>
  <cp:lastModifiedBy>Zac</cp:lastModifiedBy>
  <cp:revision>508</cp:revision>
  <cp:lastPrinted>1601-01-01T00:00:00Z</cp:lastPrinted>
  <dcterms:created xsi:type="dcterms:W3CDTF">1601-01-01T00:00:00Z</dcterms:created>
  <dcterms:modified xsi:type="dcterms:W3CDTF">2025-07-07T13:32:12Z</dcterms:modified>
</cp:coreProperties>
</file>